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20"/>
  </p:notesMasterIdLst>
  <p:sldIdLst>
    <p:sldId id="257" r:id="rId2"/>
    <p:sldId id="256" r:id="rId3"/>
    <p:sldId id="258" r:id="rId4"/>
    <p:sldId id="268" r:id="rId5"/>
    <p:sldId id="259" r:id="rId6"/>
    <p:sldId id="260" r:id="rId7"/>
    <p:sldId id="261" r:id="rId8"/>
    <p:sldId id="270" r:id="rId9"/>
    <p:sldId id="269" r:id="rId10"/>
    <p:sldId id="262" r:id="rId11"/>
    <p:sldId id="263" r:id="rId12"/>
    <p:sldId id="272" r:id="rId13"/>
    <p:sldId id="264" r:id="rId14"/>
    <p:sldId id="265" r:id="rId15"/>
    <p:sldId id="266" r:id="rId16"/>
    <p:sldId id="267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71C2D-40A6-46BB-80A3-B0A800370422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1646B-23BF-4E56-B2CB-AF5CA0D56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0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4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C5B-16BD-FD49-979D-AFF933060D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0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0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422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3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808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3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05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09" y="1408081"/>
            <a:ext cx="8452724" cy="5019992"/>
          </a:xfrm>
        </p:spPr>
        <p:txBody>
          <a:bodyPr bIns="0"/>
          <a:lstStyle>
            <a:lvl1pPr>
              <a:lnSpc>
                <a:spcPct val="100000"/>
              </a:lnSpc>
              <a:defRPr sz="1800"/>
            </a:lvl1pPr>
            <a:lvl2pPr marL="342900">
              <a:lnSpc>
                <a:spcPct val="100000"/>
              </a:lnSpc>
              <a:spcBef>
                <a:spcPts val="300"/>
              </a:spcBef>
              <a:defRPr sz="1650"/>
            </a:lvl2pPr>
            <a:lvl3pPr marL="466344">
              <a:lnSpc>
                <a:spcPct val="100000"/>
              </a:lnSpc>
              <a:spcBef>
                <a:spcPts val="300"/>
              </a:spcBef>
              <a:defRPr sz="1500"/>
            </a:lvl3pPr>
            <a:lvl4pPr marL="651510" indent="-137160">
              <a:lnSpc>
                <a:spcPct val="100000"/>
              </a:lnSpc>
              <a:spcBef>
                <a:spcPts val="300"/>
              </a:spcBef>
              <a:defRPr sz="15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209" y="143062"/>
            <a:ext cx="1589004" cy="383520"/>
          </a:xfrm>
        </p:spPr>
        <p:txBody>
          <a:bodyPr lIns="91440" tIns="91440" rIns="91440" bIns="91440" anchor="t" anchorCtr="0">
            <a:normAutofit/>
          </a:bodyPr>
          <a:lstStyle>
            <a:lvl1pPr algn="ctr">
              <a:defRPr sz="1500" spc="225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43209" y="628247"/>
            <a:ext cx="8452724" cy="65405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325"/>
              </a:lnSpc>
              <a:buNone/>
              <a:defRPr sz="2100" b="1"/>
            </a:lvl1pPr>
          </a:lstStyle>
          <a:p>
            <a:pPr lvl="0"/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6876" y="6428073"/>
            <a:ext cx="338924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755468B-C2BA-8B42-ABD6-597061763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4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clusio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234" y="3098106"/>
            <a:ext cx="3315246" cy="6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5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7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2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1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2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6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7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9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9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262B-4C90-4947-AE5A-556E0B2A519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AFC946-CD25-46CB-83F0-10F0273F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7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pam.kolze\Desktop\2018%20Partnering%20Conference%20Presentations\Day%202\01%20Planning-Breathitt\AECOM_MNDOT_Easymiile_Shuttle_Video.mp4" TargetMode="External"/><Relationship Id="rId1" Type="http://schemas.microsoft.com/office/2007/relationships/media" Target="file:///C:\Users\pam.kolze\Desktop\2018%20Partnering%20Conference%20Presentations\Day%202\01%20Planning-Breathitt\AECOM_MNDOT_Easymiile_Shuttle_Video.mp4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2477692"/>
            <a:ext cx="7316730" cy="3163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The evolution of smart technology in Ohio and the current projects</a:t>
            </a:r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By:  Ferzan M. Ahmed, P.E.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Vice President, Ohio Transportation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46028" y="1422217"/>
            <a:ext cx="5337038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Planning for autonomous vehicles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4" t="2169" r="53434" b="2996"/>
          <a:stretch/>
        </p:blipFill>
        <p:spPr>
          <a:xfrm rot="270613">
            <a:off x="4170297" y="2847023"/>
            <a:ext cx="2424970" cy="282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11455" y="1422217"/>
            <a:ext cx="4606197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ODOT / DRIVE OHIO’S GOALS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0312" y="2160588"/>
            <a:ext cx="6206988" cy="388143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697551" y="3576339"/>
            <a:ext cx="1224569" cy="2450083"/>
            <a:chOff x="2013718" y="-2605895"/>
            <a:chExt cx="2031242" cy="4472563"/>
          </a:xfrm>
        </p:grpSpPr>
        <p:grpSp>
          <p:nvGrpSpPr>
            <p:cNvPr id="26" name="Group 25"/>
            <p:cNvGrpSpPr/>
            <p:nvPr/>
          </p:nvGrpSpPr>
          <p:grpSpPr>
            <a:xfrm>
              <a:off x="2013718" y="-2605895"/>
              <a:ext cx="2031242" cy="4472563"/>
              <a:chOff x="-2563504" y="1412818"/>
              <a:chExt cx="2031242" cy="447256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-2563504" y="1425993"/>
                <a:ext cx="2031242" cy="4273298"/>
              </a:xfrm>
              <a:prstGeom prst="rect">
                <a:avLst/>
              </a:prstGeom>
              <a:solidFill>
                <a:schemeClr val="accent2">
                  <a:alpha val="86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-2545979" y="2767179"/>
                <a:ext cx="2013717" cy="3118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chemeClr val="bg1"/>
                  </a:buClr>
                </a:pPr>
                <a:r>
                  <a:rPr lang="en-US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Business Plan</a:t>
                </a:r>
              </a:p>
              <a:p>
                <a:pPr algn="ctr">
                  <a:buClr>
                    <a:schemeClr val="bg1"/>
                  </a:buClr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Prioritize Future AV/CV Deployments</a:t>
                </a:r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-2545980" y="1412818"/>
                <a:ext cx="2013717" cy="35182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686" y="-2131280"/>
              <a:ext cx="933305" cy="93330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134095" y="2446651"/>
            <a:ext cx="1175282" cy="2481733"/>
            <a:chOff x="4044960" y="-2605895"/>
            <a:chExt cx="2031242" cy="4344990"/>
          </a:xfrm>
        </p:grpSpPr>
        <p:grpSp>
          <p:nvGrpSpPr>
            <p:cNvPr id="32" name="Group 31"/>
            <p:cNvGrpSpPr/>
            <p:nvPr/>
          </p:nvGrpSpPr>
          <p:grpSpPr>
            <a:xfrm>
              <a:off x="4044960" y="-2605895"/>
              <a:ext cx="2031242" cy="4344990"/>
              <a:chOff x="-2563504" y="1412818"/>
              <a:chExt cx="2031242" cy="434499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-2563504" y="1425993"/>
                <a:ext cx="2031242" cy="4273298"/>
              </a:xfrm>
              <a:prstGeom prst="rect">
                <a:avLst/>
              </a:prstGeom>
              <a:solidFill>
                <a:schemeClr val="accent2">
                  <a:alpha val="86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-2545981" y="2767181"/>
                <a:ext cx="2013717" cy="2990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chemeClr val="bg1"/>
                  </a:buClr>
                </a:pPr>
                <a:r>
                  <a:rPr lang="en-US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Master Plan</a:t>
                </a:r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buClr>
                    <a:schemeClr val="bg1"/>
                  </a:buClr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AV/CV Communication</a:t>
                </a:r>
              </a:p>
              <a:p>
                <a:pPr algn="ctr">
                  <a:buClr>
                    <a:schemeClr val="bg1"/>
                  </a:buClr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Infrastructure in Ohio</a:t>
                </a:r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-2545980" y="1412818"/>
                <a:ext cx="2013717" cy="35182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955">
              <a:off x="4722403" y="-2159962"/>
              <a:ext cx="895244" cy="89524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37" name="Group 36"/>
          <p:cNvGrpSpPr/>
          <p:nvPr/>
        </p:nvGrpSpPr>
        <p:grpSpPr>
          <a:xfrm>
            <a:off x="175400" y="2454176"/>
            <a:ext cx="1228847" cy="2538161"/>
            <a:chOff x="-2545980" y="1412818"/>
            <a:chExt cx="2044890" cy="4286473"/>
          </a:xfrm>
        </p:grpSpPr>
        <p:sp>
          <p:nvSpPr>
            <p:cNvPr id="38" name="Rectangle 37"/>
            <p:cNvSpPr/>
            <p:nvPr/>
          </p:nvSpPr>
          <p:spPr>
            <a:xfrm>
              <a:off x="-2545980" y="1425993"/>
              <a:ext cx="2027366" cy="4273298"/>
            </a:xfrm>
            <a:prstGeom prst="rect">
              <a:avLst/>
            </a:prstGeom>
            <a:solidFill>
              <a:schemeClr val="accent2">
                <a:alpha val="86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-2450852" y="2767180"/>
              <a:ext cx="1822349" cy="2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AV/CV Data Storage</a:t>
              </a:r>
            </a:p>
            <a:p>
              <a:pPr algn="ctr">
                <a:buClr>
                  <a:schemeClr val="bg1"/>
                </a:buClr>
              </a:pPr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+Management + Security</a:t>
              </a:r>
              <a:endParaRPr 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27832" y="1846489"/>
              <a:ext cx="936010" cy="93601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-2545980" y="1412818"/>
              <a:ext cx="2044890" cy="3518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33943" y="3253267"/>
            <a:ext cx="1145888" cy="2463829"/>
            <a:chOff x="6093726" y="-2605895"/>
            <a:chExt cx="2013717" cy="4286473"/>
          </a:xfrm>
        </p:grpSpPr>
        <p:grpSp>
          <p:nvGrpSpPr>
            <p:cNvPr id="43" name="Group 42"/>
            <p:cNvGrpSpPr/>
            <p:nvPr/>
          </p:nvGrpSpPr>
          <p:grpSpPr>
            <a:xfrm>
              <a:off x="6093726" y="-2605895"/>
              <a:ext cx="2013717" cy="4286473"/>
              <a:chOff x="-2545980" y="1412818"/>
              <a:chExt cx="2013717" cy="4286473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-2545980" y="1425993"/>
                <a:ext cx="2013717" cy="4273298"/>
              </a:xfrm>
              <a:prstGeom prst="rect">
                <a:avLst/>
              </a:prstGeom>
              <a:solidFill>
                <a:schemeClr val="accent2">
                  <a:alpha val="86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-2450852" y="2767180"/>
                <a:ext cx="1822348" cy="1365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chemeClr val="bg1"/>
                  </a:buClr>
                </a:pPr>
                <a:r>
                  <a:rPr lang="en-US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P3</a:t>
                </a:r>
              </a:p>
              <a:p>
                <a:pPr algn="ctr">
                  <a:buClr>
                    <a:schemeClr val="bg1"/>
                  </a:buClr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Opportunities</a:t>
                </a:r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-2545980" y="1412818"/>
                <a:ext cx="2013717" cy="35182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876" y="-2187246"/>
              <a:ext cx="990306" cy="990306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50" name="Rectangle 49"/>
          <p:cNvSpPr/>
          <p:nvPr/>
        </p:nvSpPr>
        <p:spPr>
          <a:xfrm>
            <a:off x="6019525" y="2463734"/>
            <a:ext cx="1152431" cy="2629556"/>
          </a:xfrm>
          <a:prstGeom prst="rect">
            <a:avLst/>
          </a:prstGeom>
          <a:solidFill>
            <a:schemeClr val="accent2">
              <a:alpha val="86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US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bg1"/>
              </a:buClr>
            </a:pPr>
            <a:endParaRPr lang="en-US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bg1"/>
              </a:buClr>
            </a:pPr>
            <a:endParaRPr lang="en-US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bg1"/>
              </a:buClr>
            </a:pPr>
            <a:endParaRPr lang="en-US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bg1"/>
              </a:buClr>
            </a:pPr>
            <a:endParaRPr lang="en-US" sz="13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bg1"/>
              </a:buClr>
            </a:pPr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Statewide </a:t>
            </a:r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</a:p>
          <a:p>
            <a:pPr algn="ctr">
              <a:buClr>
                <a:schemeClr val="bg1"/>
              </a:buClr>
            </a:pPr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Resulting in SEA-AV/CV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22" y="2696821"/>
            <a:ext cx="627629" cy="62762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52" name="Group 51"/>
          <p:cNvGrpSpPr/>
          <p:nvPr/>
        </p:nvGrpSpPr>
        <p:grpSpPr>
          <a:xfrm>
            <a:off x="7538309" y="3296676"/>
            <a:ext cx="1133002" cy="2708502"/>
            <a:chOff x="10156208" y="-2605895"/>
            <a:chExt cx="2070586" cy="4767052"/>
          </a:xfrm>
        </p:grpSpPr>
        <p:grpSp>
          <p:nvGrpSpPr>
            <p:cNvPr id="53" name="Group 52"/>
            <p:cNvGrpSpPr/>
            <p:nvPr/>
          </p:nvGrpSpPr>
          <p:grpSpPr>
            <a:xfrm>
              <a:off x="10156208" y="-2605895"/>
              <a:ext cx="2070586" cy="4767052"/>
              <a:chOff x="-2545980" y="1412818"/>
              <a:chExt cx="2070586" cy="4767052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-2545980" y="1425993"/>
                <a:ext cx="2070586" cy="4273298"/>
              </a:xfrm>
              <a:prstGeom prst="rect">
                <a:avLst/>
              </a:prstGeom>
              <a:solidFill>
                <a:schemeClr val="accent2">
                  <a:alpha val="86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-2545980" y="2767181"/>
                <a:ext cx="2035794" cy="3412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Clr>
                    <a:schemeClr val="bg1"/>
                  </a:buClr>
                </a:pPr>
                <a:r>
                  <a:rPr lang="en-US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Software Requirements</a:t>
                </a:r>
                <a:endParaRPr lang="en-US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buClr>
                    <a:schemeClr val="bg1"/>
                  </a:buClr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an </a:t>
                </a:r>
                <a:b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Ohio Integrated Data Exchange</a:t>
                </a:r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-2545980" y="1412818"/>
                <a:ext cx="2070586" cy="35182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268" y="-2158722"/>
              <a:ext cx="973609" cy="973609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58" name="Rectangle 57"/>
          <p:cNvSpPr/>
          <p:nvPr/>
        </p:nvSpPr>
        <p:spPr>
          <a:xfrm>
            <a:off x="6019525" y="2218375"/>
            <a:ext cx="1202164" cy="258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4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87919" y="1422216"/>
            <a:ext cx="325326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AECOM’S APPROACH</a:t>
            </a:r>
          </a:p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vee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method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2248405"/>
            <a:ext cx="6453554" cy="3469252"/>
          </a:xfrm>
        </p:spPr>
      </p:pic>
    </p:spTree>
    <p:extLst>
      <p:ext uri="{BB962C8B-B14F-4D97-AF65-F5344CB8AC3E}">
        <p14:creationId xmlns:p14="http://schemas.microsoft.com/office/powerpoint/2010/main" val="20312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/>
          <p:cNvSpPr/>
          <p:nvPr/>
        </p:nvSpPr>
        <p:spPr>
          <a:xfrm>
            <a:off x="2001384" y="2184889"/>
            <a:ext cx="3098155" cy="3251825"/>
          </a:xfrm>
          <a:custGeom>
            <a:avLst/>
            <a:gdLst>
              <a:gd name="connsiteX0" fmla="*/ 0 w 4497644"/>
              <a:gd name="connsiteY0" fmla="*/ 0 h 4997027"/>
              <a:gd name="connsiteX1" fmla="*/ 3665131 w 4497644"/>
              <a:gd name="connsiteY1" fmla="*/ 0 h 4997027"/>
              <a:gd name="connsiteX2" fmla="*/ 3665131 w 4497644"/>
              <a:gd name="connsiteY2" fmla="*/ 674098 h 4997027"/>
              <a:gd name="connsiteX3" fmla="*/ 4497644 w 4497644"/>
              <a:gd name="connsiteY3" fmla="*/ 674098 h 4997027"/>
              <a:gd name="connsiteX4" fmla="*/ 4497644 w 4497644"/>
              <a:gd name="connsiteY4" fmla="*/ 4997027 h 4997027"/>
              <a:gd name="connsiteX5" fmla="*/ 1965277 w 4497644"/>
              <a:gd name="connsiteY5" fmla="*/ 4997027 h 4997027"/>
              <a:gd name="connsiteX6" fmla="*/ 13648 w 4497644"/>
              <a:gd name="connsiteY6" fmla="*/ 771834 h 4997027"/>
              <a:gd name="connsiteX7" fmla="*/ 0 w 4497644"/>
              <a:gd name="connsiteY7" fmla="*/ 771834 h 4997027"/>
              <a:gd name="connsiteX8" fmla="*/ 0 w 4497644"/>
              <a:gd name="connsiteY8" fmla="*/ 0 h 4997027"/>
              <a:gd name="connsiteX0" fmla="*/ 1146412 w 5644056"/>
              <a:gd name="connsiteY0" fmla="*/ 0 h 4997027"/>
              <a:gd name="connsiteX1" fmla="*/ 4811543 w 5644056"/>
              <a:gd name="connsiteY1" fmla="*/ 0 h 4997027"/>
              <a:gd name="connsiteX2" fmla="*/ 4811543 w 5644056"/>
              <a:gd name="connsiteY2" fmla="*/ 674098 h 4997027"/>
              <a:gd name="connsiteX3" fmla="*/ 5644056 w 5644056"/>
              <a:gd name="connsiteY3" fmla="*/ 674098 h 4997027"/>
              <a:gd name="connsiteX4" fmla="*/ 5644056 w 5644056"/>
              <a:gd name="connsiteY4" fmla="*/ 4997027 h 4997027"/>
              <a:gd name="connsiteX5" fmla="*/ 3111689 w 5644056"/>
              <a:gd name="connsiteY5" fmla="*/ 4997027 h 4997027"/>
              <a:gd name="connsiteX6" fmla="*/ 1160060 w 5644056"/>
              <a:gd name="connsiteY6" fmla="*/ 771834 h 4997027"/>
              <a:gd name="connsiteX7" fmla="*/ 0 w 5644056"/>
              <a:gd name="connsiteY7" fmla="*/ 485231 h 4997027"/>
              <a:gd name="connsiteX8" fmla="*/ 1146412 w 5644056"/>
              <a:gd name="connsiteY8" fmla="*/ 0 h 4997027"/>
              <a:gd name="connsiteX0" fmla="*/ 1146412 w 5644056"/>
              <a:gd name="connsiteY0" fmla="*/ 0 h 4997027"/>
              <a:gd name="connsiteX1" fmla="*/ 4811543 w 5644056"/>
              <a:gd name="connsiteY1" fmla="*/ 0 h 4997027"/>
              <a:gd name="connsiteX2" fmla="*/ 4811543 w 5644056"/>
              <a:gd name="connsiteY2" fmla="*/ 674098 h 4997027"/>
              <a:gd name="connsiteX3" fmla="*/ 5644056 w 5644056"/>
              <a:gd name="connsiteY3" fmla="*/ 674098 h 4997027"/>
              <a:gd name="connsiteX4" fmla="*/ 5644056 w 5644056"/>
              <a:gd name="connsiteY4" fmla="*/ 4997027 h 4997027"/>
              <a:gd name="connsiteX5" fmla="*/ 3111689 w 5644056"/>
              <a:gd name="connsiteY5" fmla="*/ 4997027 h 4997027"/>
              <a:gd name="connsiteX6" fmla="*/ 1514901 w 5644056"/>
              <a:gd name="connsiteY6" fmla="*/ 1904598 h 4997027"/>
              <a:gd name="connsiteX7" fmla="*/ 0 w 5644056"/>
              <a:gd name="connsiteY7" fmla="*/ 485231 h 4997027"/>
              <a:gd name="connsiteX8" fmla="*/ 1146412 w 5644056"/>
              <a:gd name="connsiteY8" fmla="*/ 0 h 4997027"/>
              <a:gd name="connsiteX0" fmla="*/ 0 w 4497644"/>
              <a:gd name="connsiteY0" fmla="*/ 0 h 4997027"/>
              <a:gd name="connsiteX1" fmla="*/ 3665131 w 4497644"/>
              <a:gd name="connsiteY1" fmla="*/ 0 h 4997027"/>
              <a:gd name="connsiteX2" fmla="*/ 3665131 w 4497644"/>
              <a:gd name="connsiteY2" fmla="*/ 674098 h 4997027"/>
              <a:gd name="connsiteX3" fmla="*/ 4497644 w 4497644"/>
              <a:gd name="connsiteY3" fmla="*/ 674098 h 4997027"/>
              <a:gd name="connsiteX4" fmla="*/ 4497644 w 4497644"/>
              <a:gd name="connsiteY4" fmla="*/ 4997027 h 4997027"/>
              <a:gd name="connsiteX5" fmla="*/ 1965277 w 4497644"/>
              <a:gd name="connsiteY5" fmla="*/ 4997027 h 4997027"/>
              <a:gd name="connsiteX6" fmla="*/ 368489 w 4497644"/>
              <a:gd name="connsiteY6" fmla="*/ 1904598 h 4997027"/>
              <a:gd name="connsiteX7" fmla="*/ 0 w 4497644"/>
              <a:gd name="connsiteY7" fmla="*/ 1631642 h 4997027"/>
              <a:gd name="connsiteX8" fmla="*/ 0 w 4497644"/>
              <a:gd name="connsiteY8" fmla="*/ 0 h 4997027"/>
              <a:gd name="connsiteX0" fmla="*/ 0 w 4497644"/>
              <a:gd name="connsiteY0" fmla="*/ 0 h 4997027"/>
              <a:gd name="connsiteX1" fmla="*/ 3665131 w 4497644"/>
              <a:gd name="connsiteY1" fmla="*/ 0 h 4997027"/>
              <a:gd name="connsiteX2" fmla="*/ 3665131 w 4497644"/>
              <a:gd name="connsiteY2" fmla="*/ 469381 h 4997027"/>
              <a:gd name="connsiteX3" fmla="*/ 4497644 w 4497644"/>
              <a:gd name="connsiteY3" fmla="*/ 674098 h 4997027"/>
              <a:gd name="connsiteX4" fmla="*/ 4497644 w 4497644"/>
              <a:gd name="connsiteY4" fmla="*/ 4997027 h 4997027"/>
              <a:gd name="connsiteX5" fmla="*/ 1965277 w 4497644"/>
              <a:gd name="connsiteY5" fmla="*/ 4997027 h 4997027"/>
              <a:gd name="connsiteX6" fmla="*/ 368489 w 4497644"/>
              <a:gd name="connsiteY6" fmla="*/ 1904598 h 4997027"/>
              <a:gd name="connsiteX7" fmla="*/ 0 w 4497644"/>
              <a:gd name="connsiteY7" fmla="*/ 1631642 h 4997027"/>
              <a:gd name="connsiteX8" fmla="*/ 0 w 4497644"/>
              <a:gd name="connsiteY8" fmla="*/ 0 h 4997027"/>
              <a:gd name="connsiteX0" fmla="*/ 0 w 4497644"/>
              <a:gd name="connsiteY0" fmla="*/ 0 h 4997027"/>
              <a:gd name="connsiteX1" fmla="*/ 3665131 w 4497644"/>
              <a:gd name="connsiteY1" fmla="*/ 0 h 4997027"/>
              <a:gd name="connsiteX2" fmla="*/ 3665131 w 4497644"/>
              <a:gd name="connsiteY2" fmla="*/ 469381 h 4997027"/>
              <a:gd name="connsiteX3" fmla="*/ 2505070 w 4497644"/>
              <a:gd name="connsiteY3" fmla="*/ 455734 h 4997027"/>
              <a:gd name="connsiteX4" fmla="*/ 4497644 w 4497644"/>
              <a:gd name="connsiteY4" fmla="*/ 4997027 h 4997027"/>
              <a:gd name="connsiteX5" fmla="*/ 1965277 w 4497644"/>
              <a:gd name="connsiteY5" fmla="*/ 4997027 h 4997027"/>
              <a:gd name="connsiteX6" fmla="*/ 368489 w 4497644"/>
              <a:gd name="connsiteY6" fmla="*/ 1904598 h 4997027"/>
              <a:gd name="connsiteX7" fmla="*/ 0 w 4497644"/>
              <a:gd name="connsiteY7" fmla="*/ 1631642 h 4997027"/>
              <a:gd name="connsiteX8" fmla="*/ 0 w 4497644"/>
              <a:gd name="connsiteY8" fmla="*/ 0 h 4997027"/>
              <a:gd name="connsiteX0" fmla="*/ 0 w 4497644"/>
              <a:gd name="connsiteY0" fmla="*/ 0 h 4997027"/>
              <a:gd name="connsiteX1" fmla="*/ 3665131 w 4497644"/>
              <a:gd name="connsiteY1" fmla="*/ 0 h 4997027"/>
              <a:gd name="connsiteX2" fmla="*/ 3665131 w 4497644"/>
              <a:gd name="connsiteY2" fmla="*/ 469381 h 4997027"/>
              <a:gd name="connsiteX3" fmla="*/ 2505070 w 4497644"/>
              <a:gd name="connsiteY3" fmla="*/ 455734 h 4997027"/>
              <a:gd name="connsiteX4" fmla="*/ 3487711 w 4497644"/>
              <a:gd name="connsiteY4" fmla="*/ 2676907 h 4997027"/>
              <a:gd name="connsiteX5" fmla="*/ 4497644 w 4497644"/>
              <a:gd name="connsiteY5" fmla="*/ 4997027 h 4997027"/>
              <a:gd name="connsiteX6" fmla="*/ 1965277 w 4497644"/>
              <a:gd name="connsiteY6" fmla="*/ 4997027 h 4997027"/>
              <a:gd name="connsiteX7" fmla="*/ 368489 w 4497644"/>
              <a:gd name="connsiteY7" fmla="*/ 1904598 h 4997027"/>
              <a:gd name="connsiteX8" fmla="*/ 0 w 4497644"/>
              <a:gd name="connsiteY8" fmla="*/ 1631642 h 4997027"/>
              <a:gd name="connsiteX9" fmla="*/ 0 w 4497644"/>
              <a:gd name="connsiteY9" fmla="*/ 0 h 4997027"/>
              <a:gd name="connsiteX0" fmla="*/ 0 w 4497644"/>
              <a:gd name="connsiteY0" fmla="*/ 0 h 4997027"/>
              <a:gd name="connsiteX1" fmla="*/ 3665131 w 4497644"/>
              <a:gd name="connsiteY1" fmla="*/ 0 h 4997027"/>
              <a:gd name="connsiteX2" fmla="*/ 3665131 w 4497644"/>
              <a:gd name="connsiteY2" fmla="*/ 469381 h 4997027"/>
              <a:gd name="connsiteX3" fmla="*/ 2505070 w 4497644"/>
              <a:gd name="connsiteY3" fmla="*/ 455734 h 4997027"/>
              <a:gd name="connsiteX4" fmla="*/ 3228404 w 4497644"/>
              <a:gd name="connsiteY4" fmla="*/ 3932501 h 4997027"/>
              <a:gd name="connsiteX5" fmla="*/ 4497644 w 4497644"/>
              <a:gd name="connsiteY5" fmla="*/ 4997027 h 4997027"/>
              <a:gd name="connsiteX6" fmla="*/ 1965277 w 4497644"/>
              <a:gd name="connsiteY6" fmla="*/ 4997027 h 4997027"/>
              <a:gd name="connsiteX7" fmla="*/ 368489 w 4497644"/>
              <a:gd name="connsiteY7" fmla="*/ 1904598 h 4997027"/>
              <a:gd name="connsiteX8" fmla="*/ 0 w 4497644"/>
              <a:gd name="connsiteY8" fmla="*/ 1631642 h 4997027"/>
              <a:gd name="connsiteX9" fmla="*/ 0 w 4497644"/>
              <a:gd name="connsiteY9" fmla="*/ 0 h 4997027"/>
              <a:gd name="connsiteX0" fmla="*/ 0 w 4497644"/>
              <a:gd name="connsiteY0" fmla="*/ 0 h 4997027"/>
              <a:gd name="connsiteX1" fmla="*/ 3665131 w 4497644"/>
              <a:gd name="connsiteY1" fmla="*/ 0 h 4997027"/>
              <a:gd name="connsiteX2" fmla="*/ 3665131 w 4497644"/>
              <a:gd name="connsiteY2" fmla="*/ 469381 h 4997027"/>
              <a:gd name="connsiteX3" fmla="*/ 2505070 w 4497644"/>
              <a:gd name="connsiteY3" fmla="*/ 455734 h 4997027"/>
              <a:gd name="connsiteX4" fmla="*/ 3228404 w 4497644"/>
              <a:gd name="connsiteY4" fmla="*/ 3932501 h 4997027"/>
              <a:gd name="connsiteX5" fmla="*/ 3869848 w 4497644"/>
              <a:gd name="connsiteY5" fmla="*/ 4464764 h 4997027"/>
              <a:gd name="connsiteX6" fmla="*/ 4497644 w 4497644"/>
              <a:gd name="connsiteY6" fmla="*/ 4997027 h 4997027"/>
              <a:gd name="connsiteX7" fmla="*/ 1965277 w 4497644"/>
              <a:gd name="connsiteY7" fmla="*/ 4997027 h 4997027"/>
              <a:gd name="connsiteX8" fmla="*/ 368489 w 4497644"/>
              <a:gd name="connsiteY8" fmla="*/ 1904598 h 4997027"/>
              <a:gd name="connsiteX9" fmla="*/ 0 w 4497644"/>
              <a:gd name="connsiteY9" fmla="*/ 1631642 h 4997027"/>
              <a:gd name="connsiteX10" fmla="*/ 0 w 4497644"/>
              <a:gd name="connsiteY10" fmla="*/ 0 h 4997027"/>
              <a:gd name="connsiteX0" fmla="*/ 0 w 4756952"/>
              <a:gd name="connsiteY0" fmla="*/ 0 h 4997027"/>
              <a:gd name="connsiteX1" fmla="*/ 3665131 w 4756952"/>
              <a:gd name="connsiteY1" fmla="*/ 0 h 4997027"/>
              <a:gd name="connsiteX2" fmla="*/ 3665131 w 4756952"/>
              <a:gd name="connsiteY2" fmla="*/ 469381 h 4997027"/>
              <a:gd name="connsiteX3" fmla="*/ 2505070 w 4756952"/>
              <a:gd name="connsiteY3" fmla="*/ 455734 h 4997027"/>
              <a:gd name="connsiteX4" fmla="*/ 3228404 w 4756952"/>
              <a:gd name="connsiteY4" fmla="*/ 3932501 h 4997027"/>
              <a:gd name="connsiteX5" fmla="*/ 4756952 w 4756952"/>
              <a:gd name="connsiteY5" fmla="*/ 3946149 h 4997027"/>
              <a:gd name="connsiteX6" fmla="*/ 4497644 w 4756952"/>
              <a:gd name="connsiteY6" fmla="*/ 4997027 h 4997027"/>
              <a:gd name="connsiteX7" fmla="*/ 1965277 w 4756952"/>
              <a:gd name="connsiteY7" fmla="*/ 4997027 h 4997027"/>
              <a:gd name="connsiteX8" fmla="*/ 368489 w 4756952"/>
              <a:gd name="connsiteY8" fmla="*/ 1904598 h 4997027"/>
              <a:gd name="connsiteX9" fmla="*/ 0 w 4756952"/>
              <a:gd name="connsiteY9" fmla="*/ 1631642 h 4997027"/>
              <a:gd name="connsiteX10" fmla="*/ 0 w 4756952"/>
              <a:gd name="connsiteY10" fmla="*/ 0 h 4997027"/>
              <a:gd name="connsiteX0" fmla="*/ 0 w 4756952"/>
              <a:gd name="connsiteY0" fmla="*/ 0 h 5010675"/>
              <a:gd name="connsiteX1" fmla="*/ 3665131 w 4756952"/>
              <a:gd name="connsiteY1" fmla="*/ 0 h 5010675"/>
              <a:gd name="connsiteX2" fmla="*/ 3665131 w 4756952"/>
              <a:gd name="connsiteY2" fmla="*/ 469381 h 5010675"/>
              <a:gd name="connsiteX3" fmla="*/ 2505070 w 4756952"/>
              <a:gd name="connsiteY3" fmla="*/ 455734 h 5010675"/>
              <a:gd name="connsiteX4" fmla="*/ 3228404 w 4756952"/>
              <a:gd name="connsiteY4" fmla="*/ 3932501 h 5010675"/>
              <a:gd name="connsiteX5" fmla="*/ 4756952 w 4756952"/>
              <a:gd name="connsiteY5" fmla="*/ 3946149 h 5010675"/>
              <a:gd name="connsiteX6" fmla="*/ 4497644 w 4756952"/>
              <a:gd name="connsiteY6" fmla="*/ 4997027 h 5010675"/>
              <a:gd name="connsiteX7" fmla="*/ 2306471 w 4756952"/>
              <a:gd name="connsiteY7" fmla="*/ 5010675 h 5010675"/>
              <a:gd name="connsiteX8" fmla="*/ 368489 w 4756952"/>
              <a:gd name="connsiteY8" fmla="*/ 1904598 h 5010675"/>
              <a:gd name="connsiteX9" fmla="*/ 0 w 4756952"/>
              <a:gd name="connsiteY9" fmla="*/ 1631642 h 5010675"/>
              <a:gd name="connsiteX10" fmla="*/ 0 w 4756952"/>
              <a:gd name="connsiteY10" fmla="*/ 0 h 5010675"/>
              <a:gd name="connsiteX0" fmla="*/ 0 w 4756952"/>
              <a:gd name="connsiteY0" fmla="*/ 0 h 5010675"/>
              <a:gd name="connsiteX1" fmla="*/ 3665131 w 4756952"/>
              <a:gd name="connsiteY1" fmla="*/ 0 h 5010675"/>
              <a:gd name="connsiteX2" fmla="*/ 3665131 w 4756952"/>
              <a:gd name="connsiteY2" fmla="*/ 469381 h 5010675"/>
              <a:gd name="connsiteX3" fmla="*/ 2505070 w 4756952"/>
              <a:gd name="connsiteY3" fmla="*/ 455734 h 5010675"/>
              <a:gd name="connsiteX4" fmla="*/ 3228404 w 4756952"/>
              <a:gd name="connsiteY4" fmla="*/ 3932501 h 5010675"/>
              <a:gd name="connsiteX5" fmla="*/ 4756952 w 4756952"/>
              <a:gd name="connsiteY5" fmla="*/ 3946149 h 5010675"/>
              <a:gd name="connsiteX6" fmla="*/ 4497644 w 4756952"/>
              <a:gd name="connsiteY6" fmla="*/ 4997027 h 5010675"/>
              <a:gd name="connsiteX7" fmla="*/ 2306471 w 4756952"/>
              <a:gd name="connsiteY7" fmla="*/ 5010675 h 5010675"/>
              <a:gd name="connsiteX8" fmla="*/ 1255594 w 4756952"/>
              <a:gd name="connsiteY8" fmla="*/ 1904598 h 5010675"/>
              <a:gd name="connsiteX9" fmla="*/ 0 w 4756952"/>
              <a:gd name="connsiteY9" fmla="*/ 1631642 h 5010675"/>
              <a:gd name="connsiteX10" fmla="*/ 0 w 4756952"/>
              <a:gd name="connsiteY10" fmla="*/ 0 h 5010675"/>
              <a:gd name="connsiteX0" fmla="*/ 0 w 4756952"/>
              <a:gd name="connsiteY0" fmla="*/ 0 h 5010675"/>
              <a:gd name="connsiteX1" fmla="*/ 3665131 w 4756952"/>
              <a:gd name="connsiteY1" fmla="*/ 0 h 5010675"/>
              <a:gd name="connsiteX2" fmla="*/ 3665131 w 4756952"/>
              <a:gd name="connsiteY2" fmla="*/ 469381 h 5010675"/>
              <a:gd name="connsiteX3" fmla="*/ 2505070 w 4756952"/>
              <a:gd name="connsiteY3" fmla="*/ 455734 h 5010675"/>
              <a:gd name="connsiteX4" fmla="*/ 3228404 w 4756952"/>
              <a:gd name="connsiteY4" fmla="*/ 3932501 h 5010675"/>
              <a:gd name="connsiteX5" fmla="*/ 4756952 w 4756952"/>
              <a:gd name="connsiteY5" fmla="*/ 3946149 h 5010675"/>
              <a:gd name="connsiteX6" fmla="*/ 4497644 w 4756952"/>
              <a:gd name="connsiteY6" fmla="*/ 4997027 h 5010675"/>
              <a:gd name="connsiteX7" fmla="*/ 2306471 w 4756952"/>
              <a:gd name="connsiteY7" fmla="*/ 5010675 h 5010675"/>
              <a:gd name="connsiteX8" fmla="*/ 1255594 w 4756952"/>
              <a:gd name="connsiteY8" fmla="*/ 1904598 h 5010675"/>
              <a:gd name="connsiteX9" fmla="*/ 0 w 4756952"/>
              <a:gd name="connsiteY9" fmla="*/ 1890949 h 5010675"/>
              <a:gd name="connsiteX10" fmla="*/ 0 w 4756952"/>
              <a:gd name="connsiteY10" fmla="*/ 0 h 5010675"/>
              <a:gd name="connsiteX0" fmla="*/ 0 w 4756952"/>
              <a:gd name="connsiteY0" fmla="*/ 0 h 5010675"/>
              <a:gd name="connsiteX1" fmla="*/ 3665131 w 4756952"/>
              <a:gd name="connsiteY1" fmla="*/ 0 h 5010675"/>
              <a:gd name="connsiteX2" fmla="*/ 3665131 w 4756952"/>
              <a:gd name="connsiteY2" fmla="*/ 469381 h 5010675"/>
              <a:gd name="connsiteX3" fmla="*/ 2505070 w 4756952"/>
              <a:gd name="connsiteY3" fmla="*/ 455734 h 5010675"/>
              <a:gd name="connsiteX4" fmla="*/ 3528655 w 4756952"/>
              <a:gd name="connsiteY4" fmla="*/ 3959797 h 5010675"/>
              <a:gd name="connsiteX5" fmla="*/ 4756952 w 4756952"/>
              <a:gd name="connsiteY5" fmla="*/ 3946149 h 5010675"/>
              <a:gd name="connsiteX6" fmla="*/ 4497644 w 4756952"/>
              <a:gd name="connsiteY6" fmla="*/ 4997027 h 5010675"/>
              <a:gd name="connsiteX7" fmla="*/ 2306471 w 4756952"/>
              <a:gd name="connsiteY7" fmla="*/ 5010675 h 5010675"/>
              <a:gd name="connsiteX8" fmla="*/ 1255594 w 4756952"/>
              <a:gd name="connsiteY8" fmla="*/ 1904598 h 5010675"/>
              <a:gd name="connsiteX9" fmla="*/ 0 w 4756952"/>
              <a:gd name="connsiteY9" fmla="*/ 1890949 h 5010675"/>
              <a:gd name="connsiteX10" fmla="*/ 0 w 4756952"/>
              <a:gd name="connsiteY10" fmla="*/ 0 h 5010675"/>
              <a:gd name="connsiteX0" fmla="*/ 0 w 4756952"/>
              <a:gd name="connsiteY0" fmla="*/ 0 h 5010675"/>
              <a:gd name="connsiteX1" fmla="*/ 3665131 w 4756952"/>
              <a:gd name="connsiteY1" fmla="*/ 0 h 5010675"/>
              <a:gd name="connsiteX2" fmla="*/ 3665131 w 4756952"/>
              <a:gd name="connsiteY2" fmla="*/ 469381 h 5010675"/>
              <a:gd name="connsiteX3" fmla="*/ 2464126 w 4756952"/>
              <a:gd name="connsiteY3" fmla="*/ 510325 h 5010675"/>
              <a:gd name="connsiteX4" fmla="*/ 3528655 w 4756952"/>
              <a:gd name="connsiteY4" fmla="*/ 3959797 h 5010675"/>
              <a:gd name="connsiteX5" fmla="*/ 4756952 w 4756952"/>
              <a:gd name="connsiteY5" fmla="*/ 3946149 h 5010675"/>
              <a:gd name="connsiteX6" fmla="*/ 4497644 w 4756952"/>
              <a:gd name="connsiteY6" fmla="*/ 4997027 h 5010675"/>
              <a:gd name="connsiteX7" fmla="*/ 2306471 w 4756952"/>
              <a:gd name="connsiteY7" fmla="*/ 5010675 h 5010675"/>
              <a:gd name="connsiteX8" fmla="*/ 1255594 w 4756952"/>
              <a:gd name="connsiteY8" fmla="*/ 1904598 h 5010675"/>
              <a:gd name="connsiteX9" fmla="*/ 0 w 4756952"/>
              <a:gd name="connsiteY9" fmla="*/ 1890949 h 5010675"/>
              <a:gd name="connsiteX10" fmla="*/ 0 w 4756952"/>
              <a:gd name="connsiteY10" fmla="*/ 0 h 5010675"/>
              <a:gd name="connsiteX0" fmla="*/ 0 w 4756952"/>
              <a:gd name="connsiteY0" fmla="*/ 0 h 5010675"/>
              <a:gd name="connsiteX1" fmla="*/ 3665131 w 4756952"/>
              <a:gd name="connsiteY1" fmla="*/ 0 h 5010675"/>
              <a:gd name="connsiteX2" fmla="*/ 3665131 w 4756952"/>
              <a:gd name="connsiteY2" fmla="*/ 469381 h 5010675"/>
              <a:gd name="connsiteX3" fmla="*/ 2532365 w 4756952"/>
              <a:gd name="connsiteY3" fmla="*/ 496677 h 5010675"/>
              <a:gd name="connsiteX4" fmla="*/ 3528655 w 4756952"/>
              <a:gd name="connsiteY4" fmla="*/ 3959797 h 5010675"/>
              <a:gd name="connsiteX5" fmla="*/ 4756952 w 4756952"/>
              <a:gd name="connsiteY5" fmla="*/ 3946149 h 5010675"/>
              <a:gd name="connsiteX6" fmla="*/ 4497644 w 4756952"/>
              <a:gd name="connsiteY6" fmla="*/ 4997027 h 5010675"/>
              <a:gd name="connsiteX7" fmla="*/ 2306471 w 4756952"/>
              <a:gd name="connsiteY7" fmla="*/ 5010675 h 5010675"/>
              <a:gd name="connsiteX8" fmla="*/ 1255594 w 4756952"/>
              <a:gd name="connsiteY8" fmla="*/ 1904598 h 5010675"/>
              <a:gd name="connsiteX9" fmla="*/ 0 w 4756952"/>
              <a:gd name="connsiteY9" fmla="*/ 1890949 h 5010675"/>
              <a:gd name="connsiteX10" fmla="*/ 0 w 4756952"/>
              <a:gd name="connsiteY10" fmla="*/ 0 h 5010675"/>
              <a:gd name="connsiteX0" fmla="*/ 0 w 4756952"/>
              <a:gd name="connsiteY0" fmla="*/ 0 h 5010675"/>
              <a:gd name="connsiteX1" fmla="*/ 3665131 w 4756952"/>
              <a:gd name="connsiteY1" fmla="*/ 0 h 5010675"/>
              <a:gd name="connsiteX2" fmla="*/ 3665131 w 4756952"/>
              <a:gd name="connsiteY2" fmla="*/ 469381 h 5010675"/>
              <a:gd name="connsiteX3" fmla="*/ 2532365 w 4756952"/>
              <a:gd name="connsiteY3" fmla="*/ 496677 h 5010675"/>
              <a:gd name="connsiteX4" fmla="*/ 3624189 w 4756952"/>
              <a:gd name="connsiteY4" fmla="*/ 3918854 h 5010675"/>
              <a:gd name="connsiteX5" fmla="*/ 4756952 w 4756952"/>
              <a:gd name="connsiteY5" fmla="*/ 3946149 h 5010675"/>
              <a:gd name="connsiteX6" fmla="*/ 4497644 w 4756952"/>
              <a:gd name="connsiteY6" fmla="*/ 4997027 h 5010675"/>
              <a:gd name="connsiteX7" fmla="*/ 2306471 w 4756952"/>
              <a:gd name="connsiteY7" fmla="*/ 5010675 h 5010675"/>
              <a:gd name="connsiteX8" fmla="*/ 1255594 w 4756952"/>
              <a:gd name="connsiteY8" fmla="*/ 1904598 h 5010675"/>
              <a:gd name="connsiteX9" fmla="*/ 0 w 4756952"/>
              <a:gd name="connsiteY9" fmla="*/ 1890949 h 5010675"/>
              <a:gd name="connsiteX10" fmla="*/ 0 w 4756952"/>
              <a:gd name="connsiteY10" fmla="*/ 0 h 5010675"/>
              <a:gd name="connsiteX0" fmla="*/ 0 w 4756952"/>
              <a:gd name="connsiteY0" fmla="*/ 0 h 5010675"/>
              <a:gd name="connsiteX1" fmla="*/ 3665131 w 4756952"/>
              <a:gd name="connsiteY1" fmla="*/ 0 h 5010675"/>
              <a:gd name="connsiteX2" fmla="*/ 3678778 w 4756952"/>
              <a:gd name="connsiteY2" fmla="*/ 510324 h 5010675"/>
              <a:gd name="connsiteX3" fmla="*/ 2532365 w 4756952"/>
              <a:gd name="connsiteY3" fmla="*/ 496677 h 5010675"/>
              <a:gd name="connsiteX4" fmla="*/ 3624189 w 4756952"/>
              <a:gd name="connsiteY4" fmla="*/ 3918854 h 5010675"/>
              <a:gd name="connsiteX5" fmla="*/ 4756952 w 4756952"/>
              <a:gd name="connsiteY5" fmla="*/ 3946149 h 5010675"/>
              <a:gd name="connsiteX6" fmla="*/ 4497644 w 4756952"/>
              <a:gd name="connsiteY6" fmla="*/ 4997027 h 5010675"/>
              <a:gd name="connsiteX7" fmla="*/ 2306471 w 4756952"/>
              <a:gd name="connsiteY7" fmla="*/ 5010675 h 5010675"/>
              <a:gd name="connsiteX8" fmla="*/ 1255594 w 4756952"/>
              <a:gd name="connsiteY8" fmla="*/ 1904598 h 5010675"/>
              <a:gd name="connsiteX9" fmla="*/ 0 w 4756952"/>
              <a:gd name="connsiteY9" fmla="*/ 1890949 h 5010675"/>
              <a:gd name="connsiteX10" fmla="*/ 0 w 4756952"/>
              <a:gd name="connsiteY10" fmla="*/ 0 h 501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56952" h="5010675">
                <a:moveTo>
                  <a:pt x="0" y="0"/>
                </a:moveTo>
                <a:lnTo>
                  <a:pt x="3665131" y="0"/>
                </a:lnTo>
                <a:lnTo>
                  <a:pt x="3678778" y="510324"/>
                </a:lnTo>
                <a:lnTo>
                  <a:pt x="2532365" y="496677"/>
                </a:lnTo>
                <a:lnTo>
                  <a:pt x="3624189" y="3918854"/>
                </a:lnTo>
                <a:lnTo>
                  <a:pt x="4756952" y="3946149"/>
                </a:lnTo>
                <a:lnTo>
                  <a:pt x="4497644" y="4997027"/>
                </a:lnTo>
                <a:lnTo>
                  <a:pt x="2306471" y="5010675"/>
                </a:lnTo>
                <a:lnTo>
                  <a:pt x="1255594" y="1904598"/>
                </a:lnTo>
                <a:lnTo>
                  <a:pt x="0" y="18909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9000"/>
            </a:schemeClr>
          </a:solidFill>
          <a:ln w="476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6" name="Group 45"/>
          <p:cNvGrpSpPr/>
          <p:nvPr/>
        </p:nvGrpSpPr>
        <p:grpSpPr>
          <a:xfrm>
            <a:off x="6952952" y="1065951"/>
            <a:ext cx="244806" cy="244806"/>
            <a:chOff x="9270602" y="278268"/>
            <a:chExt cx="326408" cy="326408"/>
          </a:xfrm>
        </p:grpSpPr>
        <p:sp>
          <p:nvSpPr>
            <p:cNvPr id="47" name="Oval 46"/>
            <p:cNvSpPr/>
            <p:nvPr/>
          </p:nvSpPr>
          <p:spPr>
            <a:xfrm>
              <a:off x="9270602" y="278268"/>
              <a:ext cx="326408" cy="326408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8303" y="281243"/>
              <a:ext cx="271006" cy="271006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7308056" y="1057863"/>
            <a:ext cx="244806" cy="252894"/>
            <a:chOff x="9744075" y="267484"/>
            <a:chExt cx="326408" cy="337192"/>
          </a:xfrm>
        </p:grpSpPr>
        <p:sp>
          <p:nvSpPr>
            <p:cNvPr id="59" name="Oval 58"/>
            <p:cNvSpPr/>
            <p:nvPr/>
          </p:nvSpPr>
          <p:spPr>
            <a:xfrm>
              <a:off x="9744075" y="278268"/>
              <a:ext cx="326408" cy="326408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990" y="267484"/>
              <a:ext cx="322493" cy="322493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7638752" y="1065951"/>
            <a:ext cx="244806" cy="244806"/>
            <a:chOff x="10185002" y="278268"/>
            <a:chExt cx="326408" cy="326408"/>
          </a:xfrm>
        </p:grpSpPr>
        <p:sp>
          <p:nvSpPr>
            <p:cNvPr id="77" name="Oval 76"/>
            <p:cNvSpPr/>
            <p:nvPr/>
          </p:nvSpPr>
          <p:spPr>
            <a:xfrm>
              <a:off x="10185002" y="278268"/>
              <a:ext cx="326408" cy="326408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955">
              <a:off x="10221245" y="293273"/>
              <a:ext cx="267756" cy="267756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85" name="Group 84"/>
          <p:cNvGrpSpPr/>
          <p:nvPr/>
        </p:nvGrpSpPr>
        <p:grpSpPr>
          <a:xfrm>
            <a:off x="8691861" y="1065951"/>
            <a:ext cx="244806" cy="244806"/>
            <a:chOff x="11589148" y="278268"/>
            <a:chExt cx="326408" cy="326408"/>
          </a:xfrm>
        </p:grpSpPr>
        <p:sp>
          <p:nvSpPr>
            <p:cNvPr id="86" name="Oval 85"/>
            <p:cNvSpPr/>
            <p:nvPr/>
          </p:nvSpPr>
          <p:spPr>
            <a:xfrm>
              <a:off x="11589148" y="278268"/>
              <a:ext cx="326408" cy="326408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3774" y="299453"/>
              <a:ext cx="272257" cy="272257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89" name="Group 88"/>
          <p:cNvGrpSpPr/>
          <p:nvPr/>
        </p:nvGrpSpPr>
        <p:grpSpPr>
          <a:xfrm>
            <a:off x="7981988" y="1065951"/>
            <a:ext cx="268542" cy="268627"/>
            <a:chOff x="10642651" y="278268"/>
            <a:chExt cx="358056" cy="358169"/>
          </a:xfrm>
        </p:grpSpPr>
        <p:sp>
          <p:nvSpPr>
            <p:cNvPr id="90" name="Oval 89"/>
            <p:cNvSpPr/>
            <p:nvPr/>
          </p:nvSpPr>
          <p:spPr>
            <a:xfrm>
              <a:off x="10658475" y="278268"/>
              <a:ext cx="326408" cy="326408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2651" y="278381"/>
              <a:ext cx="358056" cy="358056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5" y="2456144"/>
            <a:ext cx="3960580" cy="3340151"/>
          </a:xfrm>
          <a:prstGeom prst="rect">
            <a:avLst/>
          </a:prstGeom>
        </p:spPr>
      </p:pic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6876" y="5678305"/>
            <a:ext cx="338924" cy="13716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755468B-C2BA-8B42-ABD6-59706176357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2" r="68533" b="72502"/>
          <a:stretch/>
        </p:blipFill>
        <p:spPr>
          <a:xfrm>
            <a:off x="2173285" y="2333407"/>
            <a:ext cx="1497910" cy="550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3" r="54907" b="26795"/>
          <a:stretch/>
        </p:blipFill>
        <p:spPr>
          <a:xfrm>
            <a:off x="2173285" y="2904019"/>
            <a:ext cx="2146592" cy="1811071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8336756" y="1065951"/>
            <a:ext cx="244806" cy="244806"/>
            <a:chOff x="11115675" y="278268"/>
            <a:chExt cx="326408" cy="326408"/>
          </a:xfrm>
        </p:grpSpPr>
        <p:sp>
          <p:nvSpPr>
            <p:cNvPr id="83" name="Oval 82"/>
            <p:cNvSpPr/>
            <p:nvPr/>
          </p:nvSpPr>
          <p:spPr>
            <a:xfrm>
              <a:off x="11115675" y="278268"/>
              <a:ext cx="326408" cy="326408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6631" y="302106"/>
              <a:ext cx="284496" cy="284496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3370741" y="1200307"/>
            <a:ext cx="2214517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INITIAL TASKS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216" y="3275135"/>
            <a:ext cx="1266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INITIAL TASKS:</a:t>
            </a:r>
          </a:p>
          <a:p>
            <a:endParaRPr lang="en-US" sz="1500" dirty="0"/>
          </a:p>
          <a:p>
            <a:r>
              <a:rPr lang="en-US" sz="1500" dirty="0"/>
              <a:t>LEFT SIDE OF </a:t>
            </a:r>
          </a:p>
          <a:p>
            <a:r>
              <a:rPr lang="en-US" sz="1500" dirty="0"/>
              <a:t>THE VEE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67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2477692"/>
            <a:ext cx="7316730" cy="3163633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Task 1: Architectures  --- Update ITS architecture</a:t>
            </a:r>
          </a:p>
          <a:p>
            <a:r>
              <a:rPr lang="en-US" sz="1500" dirty="0">
                <a:solidFill>
                  <a:schemeClr val="tx1"/>
                </a:solidFill>
              </a:rPr>
              <a:t>Task 2:  Feasibility --- Stakeholder Engagement (DOA!)</a:t>
            </a:r>
          </a:p>
          <a:p>
            <a:r>
              <a:rPr lang="en-US" sz="1500" dirty="0">
                <a:solidFill>
                  <a:schemeClr val="tx1"/>
                </a:solidFill>
              </a:rPr>
              <a:t>Task 3: </a:t>
            </a:r>
            <a:r>
              <a:rPr lang="en-US" sz="1500" dirty="0" err="1">
                <a:solidFill>
                  <a:schemeClr val="tx1"/>
                </a:solidFill>
              </a:rPr>
              <a:t>ConOps</a:t>
            </a:r>
            <a:r>
              <a:rPr lang="en-US" sz="1500" dirty="0">
                <a:solidFill>
                  <a:schemeClr val="tx1"/>
                </a:solidFill>
              </a:rPr>
              <a:t> --- High level stakeholder type document that describes target system and desired operation</a:t>
            </a:r>
          </a:p>
          <a:p>
            <a:r>
              <a:rPr lang="en-US" sz="1500" dirty="0">
                <a:solidFill>
                  <a:schemeClr val="tx1"/>
                </a:solidFill>
              </a:rPr>
              <a:t>Task 4: System Requirements --- Clearly defines how the system performs (MUST HAVES)  Examples shown ahead</a:t>
            </a:r>
          </a:p>
          <a:p>
            <a:r>
              <a:rPr lang="en-US" sz="1500" dirty="0">
                <a:solidFill>
                  <a:schemeClr val="tx1"/>
                </a:solidFill>
              </a:rPr>
              <a:t>Task 5: High level design --- </a:t>
            </a:r>
            <a:r>
              <a:rPr lang="x-none" sz="1500">
                <a:solidFill>
                  <a:schemeClr val="tx1"/>
                </a:solidFill>
              </a:rPr>
              <a:t>subsystem </a:t>
            </a:r>
            <a:r>
              <a:rPr lang="en-US" sz="1500" dirty="0">
                <a:solidFill>
                  <a:schemeClr val="tx1"/>
                </a:solidFill>
              </a:rPr>
              <a:t>representation</a:t>
            </a:r>
            <a:r>
              <a:rPr lang="x-none" sz="1500">
                <a:solidFill>
                  <a:schemeClr val="tx1"/>
                </a:solidFill>
              </a:rPr>
              <a:t> of </a:t>
            </a:r>
            <a:r>
              <a:rPr lang="x-none" sz="1500">
                <a:solidFill>
                  <a:schemeClr val="tx1"/>
                </a:solidFill>
              </a:rPr>
              <a:t>the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>
                <a:solidFill>
                  <a:schemeClr val="tx1"/>
                </a:solidFill>
              </a:rPr>
              <a:t>CV/AV</a:t>
            </a:r>
            <a:r>
              <a:rPr lang="x-none" sz="1500">
                <a:solidFill>
                  <a:schemeClr val="tx1"/>
                </a:solidFill>
              </a:rPr>
              <a:t> </a:t>
            </a:r>
            <a:r>
              <a:rPr lang="en-US" sz="1500" dirty="0">
                <a:solidFill>
                  <a:schemeClr val="tx1"/>
                </a:solidFill>
              </a:rPr>
              <a:t>components, </a:t>
            </a:r>
            <a:r>
              <a:rPr lang="x-none" sz="1500">
                <a:solidFill>
                  <a:schemeClr val="tx1"/>
                </a:solidFill>
              </a:rPr>
              <a:t>but </a:t>
            </a:r>
            <a:r>
              <a:rPr lang="en-US" sz="1500" dirty="0">
                <a:solidFill>
                  <a:schemeClr val="tx1"/>
                </a:solidFill>
              </a:rPr>
              <a:t>not</a:t>
            </a:r>
            <a:r>
              <a:rPr lang="x-none" sz="1500">
                <a:solidFill>
                  <a:schemeClr val="tx1"/>
                </a:solidFill>
              </a:rPr>
              <a:t> </a:t>
            </a:r>
            <a:r>
              <a:rPr lang="x-none" sz="1500">
                <a:solidFill>
                  <a:schemeClr val="tx1"/>
                </a:solidFill>
              </a:rPr>
              <a:t>the detailed design which represents the actual </a:t>
            </a:r>
            <a:r>
              <a:rPr lang="en-US" sz="1500" dirty="0">
                <a:solidFill>
                  <a:schemeClr val="tx1"/>
                </a:solidFill>
              </a:rPr>
              <a:t>“built” </a:t>
            </a:r>
            <a:r>
              <a:rPr lang="en-US" sz="1500" dirty="0">
                <a:solidFill>
                  <a:schemeClr val="tx1"/>
                </a:solidFill>
              </a:rPr>
              <a:t>elements</a:t>
            </a:r>
          </a:p>
          <a:p>
            <a:r>
              <a:rPr lang="en-US" sz="1500" dirty="0">
                <a:solidFill>
                  <a:schemeClr val="tx1"/>
                </a:solidFill>
              </a:rPr>
              <a:t>Task 6: Detail Design --- Defines components, down to device level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23239" y="1422217"/>
            <a:ext cx="3982629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INITIAL TASKS EXPLAINED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02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7324" y="1422217"/>
            <a:ext cx="3894464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WILL PEOPLE SEE?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643" y="2423908"/>
            <a:ext cx="6022326" cy="335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2477692"/>
            <a:ext cx="7316730" cy="3163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 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65118" y="1422217"/>
            <a:ext cx="2898872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GRAND PRIZE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C:\Users\Ferzan.Ahmed\Desktop\jOHNNY TAX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9" y="2343898"/>
            <a:ext cx="3319188" cy="186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26854" r="1326"/>
          <a:stretch/>
        </p:blipFill>
        <p:spPr bwMode="auto">
          <a:xfrm>
            <a:off x="4396403" y="3437215"/>
            <a:ext cx="3771611" cy="2117794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>
                <a:alpha val="98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3" t="50399" r="2764" b="27291"/>
          <a:stretch/>
        </p:blipFill>
        <p:spPr bwMode="auto">
          <a:xfrm>
            <a:off x="4396404" y="2066971"/>
            <a:ext cx="1582366" cy="139151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>
                <a:alpha val="98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4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2477692"/>
            <a:ext cx="7316730" cy="3163633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 Not just a shiny new toy</a:t>
            </a:r>
          </a:p>
          <a:p>
            <a:r>
              <a:rPr lang="en-US" sz="1500" dirty="0">
                <a:solidFill>
                  <a:schemeClr val="tx1"/>
                </a:solidFill>
              </a:rPr>
              <a:t>Focus on safety and options</a:t>
            </a:r>
          </a:p>
          <a:p>
            <a:pPr marL="0" indent="0">
              <a:buNone/>
            </a:pP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15413" y="1422217"/>
            <a:ext cx="5198283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AUTONOMY, UTILITY AND SAFETY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AECOM_MNDOT_Easymiile_Shuttle_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" y="85725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2477692"/>
            <a:ext cx="7316730" cy="3163633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 Not just a shiny new toy</a:t>
            </a:r>
          </a:p>
          <a:p>
            <a:r>
              <a:rPr lang="en-US" sz="1500" dirty="0">
                <a:solidFill>
                  <a:schemeClr val="tx1"/>
                </a:solidFill>
              </a:rPr>
              <a:t>Focus on safety and options</a:t>
            </a:r>
          </a:p>
          <a:p>
            <a:pPr marL="0" indent="0">
              <a:buNone/>
            </a:pP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15413" y="1422217"/>
            <a:ext cx="5198283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AUTONOMY, UTILITY AND SAFETY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20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857250"/>
            <a:ext cx="6858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3" t="35585" r="2098"/>
          <a:stretch/>
        </p:blipFill>
        <p:spPr>
          <a:xfrm>
            <a:off x="2201011" y="1409461"/>
            <a:ext cx="6858854" cy="38581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4783442"/>
            <a:ext cx="9143999" cy="121730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93" y="992976"/>
            <a:ext cx="1200069" cy="2717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1" y="4783443"/>
            <a:ext cx="9143999" cy="108922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/>
          <p:cNvSpPr txBox="1"/>
          <p:nvPr/>
        </p:nvSpPr>
        <p:spPr>
          <a:xfrm>
            <a:off x="366546" y="4123591"/>
            <a:ext cx="8442437" cy="1310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50"/>
              </a:lnSpc>
            </a:pPr>
            <a:r>
              <a:rPr lang="en-US" sz="2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&amp; Answers</a:t>
            </a:r>
            <a:endParaRPr lang="en-US" sz="27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0" t="16384" r="16658" b="15091"/>
          <a:stretch/>
        </p:blipFill>
        <p:spPr>
          <a:xfrm>
            <a:off x="6315502" y="933762"/>
            <a:ext cx="900752" cy="939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8" t="27690" r="27099" b="28279"/>
          <a:stretch/>
        </p:blipFill>
        <p:spPr>
          <a:xfrm>
            <a:off x="1560963" y="2619616"/>
            <a:ext cx="624385" cy="603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1" t="26785" r="23388" b="24708"/>
          <a:stretch/>
        </p:blipFill>
        <p:spPr>
          <a:xfrm>
            <a:off x="2057400" y="1630325"/>
            <a:ext cx="655093" cy="665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1" t="31924" r="29324" b="34481"/>
          <a:stretch/>
        </p:blipFill>
        <p:spPr>
          <a:xfrm>
            <a:off x="3285699" y="867724"/>
            <a:ext cx="562970" cy="460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4" t="29685" r="23369" b="25857"/>
          <a:stretch/>
        </p:blipFill>
        <p:spPr>
          <a:xfrm>
            <a:off x="3183337" y="2021146"/>
            <a:ext cx="665330" cy="609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25394" r="26602" b="27004"/>
          <a:stretch/>
        </p:blipFill>
        <p:spPr>
          <a:xfrm>
            <a:off x="3756547" y="1484904"/>
            <a:ext cx="634622" cy="652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8" t="26118" r="26084" b="29265"/>
          <a:stretch/>
        </p:blipFill>
        <p:spPr>
          <a:xfrm>
            <a:off x="5271447" y="1421598"/>
            <a:ext cx="596897" cy="6119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0" t="33132" r="33305" b="33434"/>
          <a:stretch/>
        </p:blipFill>
        <p:spPr>
          <a:xfrm>
            <a:off x="5752532" y="933762"/>
            <a:ext cx="456813" cy="4585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3" t="30694" r="32808" b="28386"/>
          <a:stretch/>
        </p:blipFill>
        <p:spPr>
          <a:xfrm>
            <a:off x="643256" y="1128833"/>
            <a:ext cx="535464" cy="5612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33272" r="34418" b="33364"/>
          <a:stretch/>
        </p:blipFill>
        <p:spPr>
          <a:xfrm>
            <a:off x="281706" y="1962988"/>
            <a:ext cx="472073" cy="4576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8" t="16404" r="15863" b="18782"/>
          <a:stretch/>
        </p:blipFill>
        <p:spPr>
          <a:xfrm>
            <a:off x="291330" y="2979207"/>
            <a:ext cx="873152" cy="888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0" t="12906" r="16019" b="12488"/>
          <a:stretch/>
        </p:blipFill>
        <p:spPr>
          <a:xfrm>
            <a:off x="910987" y="1842067"/>
            <a:ext cx="931460" cy="1023302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 flipV="1">
            <a:off x="366546" y="723654"/>
            <a:ext cx="424433" cy="4806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0"/>
          </p:cNvCxnSpPr>
          <p:nvPr/>
        </p:nvCxnSpPr>
        <p:spPr>
          <a:xfrm flipH="1" flipV="1">
            <a:off x="2185347" y="723654"/>
            <a:ext cx="199599" cy="9066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21799" y="1640447"/>
            <a:ext cx="212216" cy="40323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971551" y="1630325"/>
            <a:ext cx="212216" cy="5074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1164482" y="1484904"/>
            <a:ext cx="1020866" cy="32645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164483" y="1098125"/>
            <a:ext cx="2272493" cy="23040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567764" y="1264690"/>
            <a:ext cx="948239" cy="54667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057401" y="1264690"/>
            <a:ext cx="1458602" cy="160067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560963" y="2021146"/>
            <a:ext cx="624385" cy="27450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1560963" y="2619615"/>
            <a:ext cx="185435" cy="18339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057400" y="2093131"/>
            <a:ext cx="243329" cy="7722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90978" y="2531878"/>
            <a:ext cx="461006" cy="69165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910988" y="3090088"/>
            <a:ext cx="835410" cy="41466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517741" y="2295652"/>
            <a:ext cx="104057" cy="92787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621798" y="2191800"/>
            <a:ext cx="542684" cy="1038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2" y="2033564"/>
            <a:ext cx="430618" cy="10425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" y="3680194"/>
            <a:ext cx="430617" cy="4864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567764" y="2085689"/>
            <a:ext cx="717935" cy="15803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653680" y="2243727"/>
            <a:ext cx="1632019" cy="1584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2057399" y="2243727"/>
            <a:ext cx="1228299" cy="63397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9" idx="0"/>
            <a:endCxn id="7" idx="2"/>
          </p:cNvCxnSpPr>
          <p:nvPr/>
        </p:nvCxnSpPr>
        <p:spPr>
          <a:xfrm flipV="1">
            <a:off x="3516002" y="1328525"/>
            <a:ext cx="51182" cy="6926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3676208" y="1264690"/>
            <a:ext cx="255181" cy="36563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1" idx="1"/>
          </p:cNvCxnSpPr>
          <p:nvPr/>
        </p:nvCxnSpPr>
        <p:spPr>
          <a:xfrm flipH="1">
            <a:off x="2639533" y="1811359"/>
            <a:ext cx="1117015" cy="7271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5677786" y="1264692"/>
            <a:ext cx="303152" cy="3834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210494" y="1204282"/>
            <a:ext cx="1657850" cy="4705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057900" y="1213325"/>
            <a:ext cx="377456" cy="1790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5752531" y="1607768"/>
            <a:ext cx="826364" cy="20359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716378" y="1098124"/>
            <a:ext cx="2151966" cy="649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4298212" y="1811359"/>
            <a:ext cx="1036674" cy="307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3676209" y="665865"/>
            <a:ext cx="172460" cy="26789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5980938" y="793455"/>
            <a:ext cx="76962" cy="30467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3676209" y="2043687"/>
            <a:ext cx="255180" cy="12102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790" y="4897595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2831" y="2266677"/>
            <a:ext cx="7316730" cy="31636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</a:rPr>
              <a:t>How it all started  </a:t>
            </a: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City of Columbus -- Smart Columbus </a:t>
            </a: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Multi agency Smart corridor</a:t>
            </a: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Statewide -- Drive Ohio</a:t>
            </a:r>
          </a:p>
          <a:p>
            <a:r>
              <a:rPr lang="en-US" sz="1500" dirty="0">
                <a:solidFill>
                  <a:schemeClr val="tx1"/>
                </a:solidFill>
              </a:rPr>
              <a:t>Various efforts and projects, and how they tie together</a:t>
            </a:r>
          </a:p>
          <a:p>
            <a:r>
              <a:rPr lang="en-US" sz="1500" dirty="0">
                <a:solidFill>
                  <a:schemeClr val="tx1"/>
                </a:solidFill>
              </a:rPr>
              <a:t>AECOM’s role with Drive Ohio</a:t>
            </a:r>
          </a:p>
          <a:p>
            <a:r>
              <a:rPr lang="en-US" sz="1500" dirty="0">
                <a:solidFill>
                  <a:schemeClr val="tx1"/>
                </a:solidFill>
              </a:rPr>
              <a:t>EXAMPLES – </a:t>
            </a:r>
            <a:r>
              <a:rPr lang="en-US" sz="1500">
                <a:solidFill>
                  <a:schemeClr val="tx1"/>
                </a:solidFill>
              </a:rPr>
              <a:t>What it all means</a:t>
            </a:r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07507" y="1422217"/>
            <a:ext cx="1814086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STORY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385039" y="2107850"/>
            <a:ext cx="1925516" cy="712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Tell me about….OHIO</a:t>
            </a:r>
            <a:endParaRPr lang="en-US" sz="15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6" r="14918"/>
          <a:stretch/>
        </p:blipFill>
        <p:spPr>
          <a:xfrm>
            <a:off x="5310554" y="1906965"/>
            <a:ext cx="2957412" cy="23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2477692"/>
            <a:ext cx="7316730" cy="3163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It all started with “Smart Columbus”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@</a:t>
            </a:r>
            <a:r>
              <a:rPr lang="en-US" sz="1500" dirty="0" err="1">
                <a:solidFill>
                  <a:schemeClr val="tx1"/>
                </a:solidFill>
              </a:rPr>
              <a:t>CNNTech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/>
              <a:t>June 23, 2016: 4:09 PM ET</a:t>
            </a:r>
          </a:p>
          <a:p>
            <a:pPr marL="0" indent="0">
              <a:buNone/>
            </a:pPr>
            <a:r>
              <a:rPr lang="en-US" sz="1500" b="1" i="1" dirty="0"/>
              <a:t>Columbus </a:t>
            </a:r>
            <a:r>
              <a:rPr lang="en-US" sz="1500" b="1" i="1" dirty="0"/>
              <a:t>wins $50 million DoT Smart Cities Challenge</a:t>
            </a:r>
          </a:p>
          <a:p>
            <a:pPr marL="0" indent="0">
              <a:buNone/>
            </a:pPr>
            <a:r>
              <a:rPr lang="en-US" sz="1500" dirty="0"/>
              <a:t> </a:t>
            </a:r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</a:rPr>
              <a:t>U S DOT’s Smart City Challenge</a:t>
            </a:r>
          </a:p>
          <a:p>
            <a:r>
              <a:rPr lang="en-US" sz="1500" dirty="0">
                <a:solidFill>
                  <a:schemeClr val="tx1"/>
                </a:solidFill>
              </a:rPr>
              <a:t>Beat </a:t>
            </a:r>
            <a:r>
              <a:rPr lang="en-US" sz="1500" dirty="0">
                <a:solidFill>
                  <a:schemeClr val="tx1"/>
                </a:solidFill>
              </a:rPr>
              <a:t>out six other cities </a:t>
            </a:r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</a:rPr>
              <a:t>$</a:t>
            </a:r>
            <a:r>
              <a:rPr lang="en-US" sz="1500" dirty="0">
                <a:solidFill>
                  <a:schemeClr val="tx1"/>
                </a:solidFill>
              </a:rPr>
              <a:t>50 million </a:t>
            </a:r>
            <a:r>
              <a:rPr lang="en-US" sz="1500" dirty="0">
                <a:solidFill>
                  <a:schemeClr val="tx1"/>
                </a:solidFill>
              </a:rPr>
              <a:t>to </a:t>
            </a:r>
            <a:r>
              <a:rPr lang="en-US" sz="1500" dirty="0">
                <a:solidFill>
                  <a:schemeClr val="tx1"/>
                </a:solidFill>
              </a:rPr>
              <a:t>implement a </a:t>
            </a:r>
            <a:r>
              <a:rPr lang="en-US" sz="1500" dirty="0">
                <a:solidFill>
                  <a:schemeClr val="tx1"/>
                </a:solidFill>
              </a:rPr>
              <a:t>plan</a:t>
            </a:r>
          </a:p>
          <a:p>
            <a:r>
              <a:rPr lang="en-US" sz="1500" dirty="0">
                <a:solidFill>
                  <a:schemeClr val="tx1"/>
                </a:solidFill>
              </a:rPr>
              <a:t>Improve </a:t>
            </a:r>
            <a:r>
              <a:rPr lang="en-US" sz="1500" dirty="0">
                <a:solidFill>
                  <a:schemeClr val="tx1"/>
                </a:solidFill>
              </a:rPr>
              <a:t>mobility through </a:t>
            </a:r>
            <a:r>
              <a:rPr lang="en-US" sz="1500" dirty="0">
                <a:solidFill>
                  <a:schemeClr val="tx1"/>
                </a:solidFill>
              </a:rPr>
              <a:t>technology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58505" y="1422217"/>
            <a:ext cx="2912079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SMART COLUMBUS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C:\Users\Ferzan.Ahmed\Desktop\smart 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26" y="3446687"/>
            <a:ext cx="3646951" cy="242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1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2477692"/>
            <a:ext cx="7316730" cy="3163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Projects being developed: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1500" dirty="0">
                <a:solidFill>
                  <a:schemeClr val="tx1"/>
                </a:solidFill>
              </a:rPr>
              <a:t>SCOS (Smart City Operating System)</a:t>
            </a:r>
          </a:p>
          <a:p>
            <a:r>
              <a:rPr lang="en-US" sz="1500" dirty="0">
                <a:solidFill>
                  <a:schemeClr val="tx1"/>
                </a:solidFill>
              </a:rPr>
              <a:t>Mobility application</a:t>
            </a:r>
          </a:p>
          <a:p>
            <a:r>
              <a:rPr lang="en-US" sz="1500" dirty="0">
                <a:solidFill>
                  <a:schemeClr val="tx1"/>
                </a:solidFill>
              </a:rPr>
              <a:t>Solve current known problems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58505" y="1422217"/>
            <a:ext cx="2912079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SMART COLUMBUS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78" y="1906965"/>
            <a:ext cx="4342676" cy="392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3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2477692"/>
            <a:ext cx="7316730" cy="3163633"/>
          </a:xfrm>
        </p:spPr>
        <p:txBody>
          <a:bodyPr>
            <a:normAutofit lnSpcReduction="10000"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35-mile </a:t>
            </a:r>
            <a:r>
              <a:rPr lang="en-US" sz="1500" dirty="0">
                <a:solidFill>
                  <a:schemeClr val="tx1"/>
                </a:solidFill>
              </a:rPr>
              <a:t>highway corridor just northwest of </a:t>
            </a:r>
            <a:r>
              <a:rPr lang="en-US" sz="1500" dirty="0">
                <a:solidFill>
                  <a:schemeClr val="tx1"/>
                </a:solidFill>
              </a:rPr>
              <a:t>Columbus</a:t>
            </a:r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</a:rPr>
              <a:t>3 </a:t>
            </a:r>
            <a:r>
              <a:rPr lang="en-US" sz="1500" dirty="0">
                <a:solidFill>
                  <a:schemeClr val="tx1"/>
                </a:solidFill>
              </a:rPr>
              <a:t>counties (Franklin, Union, and Logan</a:t>
            </a:r>
            <a:r>
              <a:rPr lang="en-US" sz="1500" dirty="0">
                <a:solidFill>
                  <a:schemeClr val="tx1"/>
                </a:solidFill>
              </a:rPr>
              <a:t>)</a:t>
            </a:r>
          </a:p>
          <a:p>
            <a:r>
              <a:rPr lang="en-US" sz="1500" dirty="0">
                <a:solidFill>
                  <a:schemeClr val="tx1"/>
                </a:solidFill>
              </a:rPr>
              <a:t>Connects </a:t>
            </a:r>
            <a:r>
              <a:rPr lang="en-US" sz="1500" dirty="0">
                <a:solidFill>
                  <a:schemeClr val="tx1"/>
                </a:solidFill>
              </a:rPr>
              <a:t>the cities of Marysville and Dublin to Honda's North America </a:t>
            </a:r>
            <a:r>
              <a:rPr lang="en-US" sz="1500" dirty="0">
                <a:solidFill>
                  <a:schemeClr val="tx1"/>
                </a:solidFill>
              </a:rPr>
              <a:t>Campus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</a:rPr>
              <a:t>Council of governments</a:t>
            </a:r>
          </a:p>
          <a:p>
            <a:r>
              <a:rPr lang="en-US" sz="1500" dirty="0">
                <a:solidFill>
                  <a:schemeClr val="tx1"/>
                </a:solidFill>
              </a:rPr>
              <a:t>Current projects</a:t>
            </a:r>
          </a:p>
          <a:p>
            <a:pPr lvl="2"/>
            <a:r>
              <a:rPr lang="en-US" sz="1500" dirty="0">
                <a:solidFill>
                  <a:schemeClr val="tx1"/>
                </a:solidFill>
              </a:rPr>
              <a:t>Fiber optic connectivity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r>
              <a:rPr lang="en-US" sz="1500" dirty="0">
                <a:solidFill>
                  <a:schemeClr val="tx1"/>
                </a:solidFill>
              </a:rPr>
              <a:t>ODOT enters the arena  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74975" y="1501348"/>
            <a:ext cx="4912242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sz="2700" dirty="0"/>
              <a:t>The 33 Smart Mobility Corridor</a:t>
            </a:r>
          </a:p>
        </p:txBody>
      </p:sp>
      <p:pic>
        <p:nvPicPr>
          <p:cNvPr id="4098" name="Picture 2" descr="C:\Users\Ferzan.Ahmed\Desktop\Figure-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25" y="3574073"/>
            <a:ext cx="4807300" cy="234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2477692"/>
            <a:ext cx="7316730" cy="3163633"/>
          </a:xfrm>
        </p:spPr>
        <p:txBody>
          <a:bodyPr numCol="1">
            <a:normAutofit lnSpcReduction="10000"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tx1"/>
                </a:solidFill>
              </a:rPr>
              <a:t>	Gov</a:t>
            </a:r>
            <a:r>
              <a:rPr lang="en-US" sz="1800" dirty="0">
                <a:solidFill>
                  <a:schemeClr val="tx1"/>
                </a:solidFill>
              </a:rPr>
              <a:t>. Kasich Launches </a:t>
            </a:r>
            <a:r>
              <a:rPr lang="en-US" sz="1800" dirty="0" err="1">
                <a:solidFill>
                  <a:schemeClr val="tx1"/>
                </a:solidFill>
              </a:rPr>
              <a:t>DriveOhio</a:t>
            </a:r>
            <a:r>
              <a:rPr lang="en-US" sz="1800" dirty="0">
                <a:solidFill>
                  <a:schemeClr val="tx1"/>
                </a:solidFill>
              </a:rPr>
              <a:t> with Executive </a:t>
            </a:r>
            <a:r>
              <a:rPr lang="en-US" sz="1800" dirty="0">
                <a:solidFill>
                  <a:schemeClr val="tx1"/>
                </a:solidFill>
              </a:rPr>
              <a:t>Order</a:t>
            </a:r>
          </a:p>
          <a:p>
            <a:pPr marL="0" indent="0" algn="ctr">
              <a:buNone/>
            </a:pPr>
            <a:endParaRPr lang="en-US" sz="1800" dirty="0"/>
          </a:p>
          <a:p>
            <a:r>
              <a:rPr lang="en-US" sz="1800" dirty="0">
                <a:solidFill>
                  <a:schemeClr val="tx1"/>
                </a:solidFill>
              </a:rPr>
              <a:t>Created January 2018</a:t>
            </a:r>
          </a:p>
          <a:p>
            <a:r>
              <a:rPr lang="en-US" sz="1800" dirty="0">
                <a:solidFill>
                  <a:schemeClr val="tx1"/>
                </a:solidFill>
              </a:rPr>
              <a:t>Partnership between 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  ODOT </a:t>
            </a:r>
            <a:r>
              <a:rPr lang="en-US" sz="1800" dirty="0">
                <a:solidFill>
                  <a:schemeClr val="tx1"/>
                </a:solidFill>
              </a:rPr>
              <a:t>and several state agencies</a:t>
            </a:r>
          </a:p>
          <a:p>
            <a:r>
              <a:rPr lang="en-US" sz="1800" dirty="0">
                <a:solidFill>
                  <a:schemeClr val="tx1"/>
                </a:solidFill>
              </a:rPr>
              <a:t>Mission:  collaborate on 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  autonomous </a:t>
            </a:r>
            <a:r>
              <a:rPr lang="en-US" sz="1800" dirty="0">
                <a:solidFill>
                  <a:schemeClr val="tx1"/>
                </a:solidFill>
              </a:rPr>
              <a:t>and connected 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  vehicle </a:t>
            </a:r>
            <a:r>
              <a:rPr lang="en-US" sz="1800" dirty="0">
                <a:solidFill>
                  <a:schemeClr val="tx1"/>
                </a:solidFill>
              </a:rPr>
              <a:t>initiatives in Ohio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36585" y="1422217"/>
            <a:ext cx="1755930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Drive Ohio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 descr="Image result for ohio turnpike autonomous vehicle images">
            <a:extLst>
              <a:ext uri="{FF2B5EF4-FFF2-40B4-BE49-F238E27FC236}">
                <a16:creationId xmlns:a16="http://schemas.microsoft.com/office/drawing/2014/main" id="{156B4ED4-79EC-4641-8448-2EA1C1BC0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" t="7734" r="2309" b="7608"/>
          <a:stretch/>
        </p:blipFill>
        <p:spPr bwMode="auto">
          <a:xfrm>
            <a:off x="4345300" y="2967403"/>
            <a:ext cx="4095317" cy="2751113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2477692"/>
            <a:ext cx="7316730" cy="3163633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Drive Ohio’s first initiative was to create a framework for all statewide deployments of automated technology</a:t>
            </a:r>
          </a:p>
          <a:p>
            <a:r>
              <a:rPr lang="en-US" sz="1500" dirty="0">
                <a:solidFill>
                  <a:schemeClr val="tx1"/>
                </a:solidFill>
              </a:rPr>
              <a:t>All other projects would be integrated with Drive Ohio</a:t>
            </a:r>
          </a:p>
          <a:p>
            <a:r>
              <a:rPr lang="en-US" sz="1500" dirty="0">
                <a:solidFill>
                  <a:schemeClr val="tx1"/>
                </a:solidFill>
              </a:rPr>
              <a:t>First of its kind in the country</a:t>
            </a:r>
          </a:p>
          <a:p>
            <a:pPr marL="0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COMPREHENSIVE SYSTEMS ENGINEERING ANALYSIS OF STATEWIDE ARCHITECTURE</a:t>
            </a:r>
          </a:p>
          <a:p>
            <a:r>
              <a:rPr lang="en-US" sz="1500" dirty="0">
                <a:solidFill>
                  <a:schemeClr val="tx1"/>
                </a:solidFill>
              </a:rPr>
              <a:t>Why this as a first step?</a:t>
            </a:r>
          </a:p>
          <a:p>
            <a:r>
              <a:rPr lang="en-US" sz="1500" dirty="0">
                <a:solidFill>
                  <a:schemeClr val="tx1"/>
                </a:solidFill>
              </a:rPr>
              <a:t>Required by Law for $$$ !</a:t>
            </a:r>
            <a:r>
              <a:rPr lang="en-US" sz="1500" dirty="0"/>
              <a:t> </a:t>
            </a:r>
            <a:endParaRPr lang="en-US" sz="1500" dirty="0"/>
          </a:p>
          <a:p>
            <a:r>
              <a:rPr lang="en-US" sz="1500" dirty="0">
                <a:solidFill>
                  <a:schemeClr val="tx1"/>
                </a:solidFill>
              </a:rPr>
              <a:t>§ </a:t>
            </a:r>
            <a:r>
              <a:rPr lang="en-US" sz="1500" dirty="0">
                <a:solidFill>
                  <a:schemeClr val="tx1"/>
                </a:solidFill>
              </a:rPr>
              <a:t>23 CFR 940.11</a:t>
            </a:r>
            <a:r>
              <a: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17852" y="1422217"/>
            <a:ext cx="5393401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 A STATEWIDE FRAMEWORK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3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2477692"/>
            <a:ext cx="7316730" cy="31636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650" dirty="0">
                <a:solidFill>
                  <a:schemeClr val="tx1"/>
                </a:solidFill>
              </a:rPr>
              <a:t>All </a:t>
            </a:r>
            <a:r>
              <a:rPr lang="en-US" sz="1650" dirty="0">
                <a:solidFill>
                  <a:schemeClr val="tx1"/>
                </a:solidFill>
              </a:rPr>
              <a:t>ITS projects funded with highway trust funds shall be based on a systems engineering </a:t>
            </a:r>
            <a:r>
              <a:rPr lang="en-US" sz="1650" dirty="0">
                <a:solidFill>
                  <a:schemeClr val="tx1"/>
                </a:solidFill>
              </a:rPr>
              <a:t>analysis</a:t>
            </a:r>
          </a:p>
          <a:p>
            <a:pPr marL="0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r>
              <a:rPr lang="en-US" sz="1650" dirty="0">
                <a:solidFill>
                  <a:schemeClr val="tx1"/>
                </a:solidFill>
              </a:rPr>
              <a:t>The </a:t>
            </a:r>
            <a:r>
              <a:rPr lang="en-US" sz="1650" dirty="0">
                <a:solidFill>
                  <a:schemeClr val="tx1"/>
                </a:solidFill>
              </a:rPr>
              <a:t>analysis should be on a scale commensurate with the project </a:t>
            </a:r>
            <a:r>
              <a:rPr lang="en-US" sz="1650" dirty="0">
                <a:solidFill>
                  <a:schemeClr val="tx1"/>
                </a:solidFill>
              </a:rPr>
              <a:t>scope</a:t>
            </a:r>
          </a:p>
          <a:p>
            <a:r>
              <a:rPr lang="en-US" sz="1650" dirty="0">
                <a:solidFill>
                  <a:schemeClr val="tx1"/>
                </a:solidFill>
              </a:rPr>
              <a:t>The analysis </a:t>
            </a:r>
            <a:r>
              <a:rPr lang="en-US" sz="1650" dirty="0">
                <a:solidFill>
                  <a:schemeClr val="tx1"/>
                </a:solidFill>
              </a:rPr>
              <a:t>shall </a:t>
            </a:r>
            <a:r>
              <a:rPr lang="en-US" sz="1650" dirty="0">
                <a:solidFill>
                  <a:schemeClr val="tx1"/>
                </a:solidFill>
              </a:rPr>
              <a:t>include</a:t>
            </a:r>
          </a:p>
          <a:p>
            <a:pPr lvl="1"/>
            <a:r>
              <a:rPr lang="en-US" sz="1650" dirty="0">
                <a:solidFill>
                  <a:schemeClr val="tx1"/>
                </a:solidFill>
              </a:rPr>
              <a:t>Identification </a:t>
            </a:r>
            <a:r>
              <a:rPr lang="en-US" sz="1650" dirty="0">
                <a:solidFill>
                  <a:schemeClr val="tx1"/>
                </a:solidFill>
              </a:rPr>
              <a:t>of </a:t>
            </a:r>
            <a:r>
              <a:rPr lang="en-US" sz="1650" dirty="0">
                <a:solidFill>
                  <a:schemeClr val="tx1"/>
                </a:solidFill>
              </a:rPr>
              <a:t>the </a:t>
            </a:r>
            <a:r>
              <a:rPr lang="en-US" sz="1650" dirty="0">
                <a:solidFill>
                  <a:schemeClr val="tx1"/>
                </a:solidFill>
              </a:rPr>
              <a:t>regional ITS </a:t>
            </a:r>
            <a:r>
              <a:rPr lang="en-US" sz="1650" dirty="0">
                <a:solidFill>
                  <a:schemeClr val="tx1"/>
                </a:solidFill>
              </a:rPr>
              <a:t>architecture</a:t>
            </a:r>
          </a:p>
          <a:p>
            <a:pPr lvl="1"/>
            <a:r>
              <a:rPr lang="en-US" sz="1650" dirty="0">
                <a:solidFill>
                  <a:schemeClr val="tx1"/>
                </a:solidFill>
              </a:rPr>
              <a:t>Identification </a:t>
            </a:r>
            <a:r>
              <a:rPr lang="en-US" sz="1650" dirty="0">
                <a:solidFill>
                  <a:schemeClr val="tx1"/>
                </a:solidFill>
              </a:rPr>
              <a:t>of participating agencies’ roles and </a:t>
            </a:r>
            <a:r>
              <a:rPr lang="en-US" sz="1650" dirty="0">
                <a:solidFill>
                  <a:schemeClr val="tx1"/>
                </a:solidFill>
              </a:rPr>
              <a:t>responsibilities</a:t>
            </a:r>
          </a:p>
          <a:p>
            <a:pPr lvl="1"/>
            <a:r>
              <a:rPr lang="en-US" sz="1650" dirty="0">
                <a:solidFill>
                  <a:schemeClr val="tx1"/>
                </a:solidFill>
              </a:rPr>
              <a:t>Requirements definitions</a:t>
            </a:r>
          </a:p>
          <a:p>
            <a:pPr lvl="1"/>
            <a:r>
              <a:rPr lang="en-US" sz="1650" dirty="0">
                <a:solidFill>
                  <a:schemeClr val="tx1"/>
                </a:solidFill>
              </a:rPr>
              <a:t>Analysis </a:t>
            </a:r>
            <a:r>
              <a:rPr lang="en-US" sz="1650" dirty="0">
                <a:solidFill>
                  <a:schemeClr val="tx1"/>
                </a:solidFill>
              </a:rPr>
              <a:t>of alternative system configurations and technology options to meet </a:t>
            </a:r>
            <a:r>
              <a:rPr lang="en-US" sz="1650" dirty="0">
                <a:solidFill>
                  <a:schemeClr val="tx1"/>
                </a:solidFill>
              </a:rPr>
              <a:t>requirements</a:t>
            </a:r>
          </a:p>
          <a:p>
            <a:pPr lvl="1"/>
            <a:r>
              <a:rPr lang="en-US" sz="1650" dirty="0">
                <a:solidFill>
                  <a:schemeClr val="tx1"/>
                </a:solidFill>
              </a:rPr>
              <a:t>Procurement options</a:t>
            </a:r>
          </a:p>
          <a:p>
            <a:pPr lvl="1"/>
            <a:r>
              <a:rPr lang="en-US" sz="1650" dirty="0">
                <a:solidFill>
                  <a:schemeClr val="tx1"/>
                </a:solidFill>
              </a:rPr>
              <a:t>Identification </a:t>
            </a:r>
            <a:r>
              <a:rPr lang="en-US" sz="1650" dirty="0">
                <a:solidFill>
                  <a:schemeClr val="tx1"/>
                </a:solidFill>
              </a:rPr>
              <a:t>of applicable ITS standards and testing </a:t>
            </a:r>
            <a:r>
              <a:rPr lang="en-US" sz="1650" dirty="0">
                <a:solidFill>
                  <a:schemeClr val="tx1"/>
                </a:solidFill>
              </a:rPr>
              <a:t>procedures </a:t>
            </a:r>
            <a:endParaRPr lang="en-US" sz="165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66107" y="1422217"/>
            <a:ext cx="2696893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/>
              <a:t>§ </a:t>
            </a:r>
            <a:r>
              <a:rPr lang="en-US" sz="2700" dirty="0"/>
              <a:t>23 CFR 940.11</a:t>
            </a:r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62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2477692"/>
            <a:ext cx="7316730" cy="3163633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An </a:t>
            </a:r>
            <a:r>
              <a:rPr lang="en-US" sz="1500" dirty="0">
                <a:solidFill>
                  <a:schemeClr val="tx1"/>
                </a:solidFill>
              </a:rPr>
              <a:t>interdisciplinary </a:t>
            </a:r>
            <a:r>
              <a:rPr lang="en-US" sz="1500" dirty="0">
                <a:solidFill>
                  <a:schemeClr val="tx1"/>
                </a:solidFill>
              </a:rPr>
              <a:t>approach to realize a successful system</a:t>
            </a:r>
          </a:p>
          <a:p>
            <a:r>
              <a:rPr lang="en-US" sz="1500" dirty="0">
                <a:solidFill>
                  <a:schemeClr val="tx1"/>
                </a:solidFill>
              </a:rPr>
              <a:t>Focuses </a:t>
            </a:r>
            <a:r>
              <a:rPr lang="en-US" sz="1500" dirty="0">
                <a:solidFill>
                  <a:schemeClr val="tx1"/>
                </a:solidFill>
              </a:rPr>
              <a:t>on defining customer needs and required functionality early in the development </a:t>
            </a:r>
            <a:r>
              <a:rPr lang="en-US" sz="1500" dirty="0">
                <a:solidFill>
                  <a:schemeClr val="tx1"/>
                </a:solidFill>
              </a:rPr>
              <a:t>cycle</a:t>
            </a:r>
          </a:p>
          <a:p>
            <a:r>
              <a:rPr lang="en-US" sz="1500" dirty="0">
                <a:solidFill>
                  <a:schemeClr val="tx1"/>
                </a:solidFill>
              </a:rPr>
              <a:t>Develops </a:t>
            </a:r>
            <a:r>
              <a:rPr lang="en-US" sz="1500" dirty="0">
                <a:solidFill>
                  <a:schemeClr val="tx1"/>
                </a:solidFill>
              </a:rPr>
              <a:t>documenting </a:t>
            </a:r>
            <a:r>
              <a:rPr lang="en-US" sz="1500" dirty="0">
                <a:solidFill>
                  <a:schemeClr val="tx1"/>
                </a:solidFill>
              </a:rPr>
              <a:t>requirements</a:t>
            </a:r>
          </a:p>
          <a:p>
            <a:pPr marL="0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Proven advantages:</a:t>
            </a:r>
          </a:p>
          <a:p>
            <a:r>
              <a:rPr lang="en-US" sz="1500" dirty="0">
                <a:solidFill>
                  <a:schemeClr val="tx1"/>
                </a:solidFill>
              </a:rPr>
              <a:t>Reduces </a:t>
            </a:r>
            <a:r>
              <a:rPr lang="en-US" sz="1500" dirty="0">
                <a:solidFill>
                  <a:schemeClr val="tx1"/>
                </a:solidFill>
              </a:rPr>
              <a:t>the risk of schedule and cost </a:t>
            </a:r>
            <a:r>
              <a:rPr lang="en-US" sz="1500" dirty="0">
                <a:solidFill>
                  <a:schemeClr val="tx1"/>
                </a:solidFill>
              </a:rPr>
              <a:t>overruns</a:t>
            </a:r>
          </a:p>
          <a:p>
            <a:r>
              <a:rPr lang="en-US" sz="1500" dirty="0">
                <a:solidFill>
                  <a:schemeClr val="tx1"/>
                </a:solidFill>
              </a:rPr>
              <a:t>Increases </a:t>
            </a:r>
            <a:r>
              <a:rPr lang="en-US" sz="1500" dirty="0">
                <a:solidFill>
                  <a:schemeClr val="tx1"/>
                </a:solidFill>
              </a:rPr>
              <a:t>the likelihood that the implementation will meet the user’s </a:t>
            </a:r>
            <a:r>
              <a:rPr lang="en-US" sz="1500" dirty="0">
                <a:solidFill>
                  <a:schemeClr val="tx1"/>
                </a:solidFill>
              </a:rPr>
              <a:t>needs</a:t>
            </a:r>
          </a:p>
          <a:p>
            <a:r>
              <a:rPr lang="en-US" sz="1500" dirty="0">
                <a:solidFill>
                  <a:schemeClr val="tx1"/>
                </a:solidFill>
              </a:rPr>
              <a:t>Improved </a:t>
            </a:r>
            <a:r>
              <a:rPr lang="en-US" sz="1500" dirty="0">
                <a:solidFill>
                  <a:schemeClr val="tx1"/>
                </a:solidFill>
              </a:rPr>
              <a:t>stakeholder </a:t>
            </a:r>
            <a:r>
              <a:rPr lang="en-US" sz="1500" dirty="0">
                <a:solidFill>
                  <a:schemeClr val="tx1"/>
                </a:solidFill>
              </a:rPr>
              <a:t>participation</a:t>
            </a:r>
          </a:p>
          <a:p>
            <a:r>
              <a:rPr lang="en-US" sz="1500" dirty="0">
                <a:solidFill>
                  <a:schemeClr val="tx1"/>
                </a:solidFill>
              </a:rPr>
              <a:t>More </a:t>
            </a:r>
            <a:r>
              <a:rPr lang="en-US" sz="1500" dirty="0">
                <a:solidFill>
                  <a:schemeClr val="tx1"/>
                </a:solidFill>
              </a:rPr>
              <a:t>adaptable, resilient systems  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endParaRPr lang="en-US" sz="1500" dirty="0">
              <a:solidFill>
                <a:schemeClr val="tx1"/>
              </a:solidFill>
            </a:endParaRP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" y="857250"/>
            <a:ext cx="2057400" cy="1511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87902" y="1422217"/>
            <a:ext cx="5053306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SYSTEMS ENGINEERING DEFINED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5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47a5aad-adfb-4dac-9d3f-47090e67d565">2018</Year>
    <Day xmlns="b47a5aad-adfb-4dac-9d3f-47090e67d565">Wednesday</Day>
    <Speakers xmlns="b47a5aad-adfb-4dac-9d3f-47090e67d565">Ferzan Ahmed</Speakers>
    <Section xmlns="b47a5aad-adfb-4dac-9d3f-47090e67d565">Planning</Section>
  </documentManagement>
</p:properties>
</file>

<file path=customXml/itemProps1.xml><?xml version="1.0" encoding="utf-8"?>
<ds:datastoreItem xmlns:ds="http://schemas.openxmlformats.org/officeDocument/2006/customXml" ds:itemID="{A5755479-703F-4F2E-8AB8-3869777C5F15}"/>
</file>

<file path=customXml/itemProps2.xml><?xml version="1.0" encoding="utf-8"?>
<ds:datastoreItem xmlns:ds="http://schemas.openxmlformats.org/officeDocument/2006/customXml" ds:itemID="{A3C75688-13AA-4263-BA5B-2255258B4E93}"/>
</file>

<file path=customXml/itemProps3.xml><?xml version="1.0" encoding="utf-8"?>
<ds:datastoreItem xmlns:ds="http://schemas.openxmlformats.org/officeDocument/2006/customXml" ds:itemID="{74541463-1CE5-4630-9E9A-351BFEABD986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3474</TotalTime>
  <Words>529</Words>
  <Application>Microsoft Office PowerPoint</Application>
  <PresentationFormat>On-screen Show (4:3)</PresentationFormat>
  <Paragraphs>136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Smith, Alex A (KYTC)</dc:creator>
  <cp:lastModifiedBy>Design</cp:lastModifiedBy>
  <cp:revision>46</cp:revision>
  <dcterms:created xsi:type="dcterms:W3CDTF">2018-08-08T14:17:01Z</dcterms:created>
  <dcterms:modified xsi:type="dcterms:W3CDTF">2018-09-05T10:26:27Z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